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  <p:sldMasterId id="2147483678" r:id="rId3"/>
    <p:sldMasterId id="2147483679" r:id="rId4"/>
  </p:sldMasterIdLst>
  <p:notesMasterIdLst>
    <p:notesMasterId r:id="rId21"/>
  </p:notesMasterIdLst>
  <p:sldIdLst>
    <p:sldId id="256" r:id="rId5"/>
    <p:sldId id="259" r:id="rId6"/>
    <p:sldId id="258" r:id="rId7"/>
    <p:sldId id="272" r:id="rId8"/>
    <p:sldId id="273" r:id="rId9"/>
    <p:sldId id="281" r:id="rId10"/>
    <p:sldId id="274" r:id="rId11"/>
    <p:sldId id="277" r:id="rId12"/>
    <p:sldId id="278" r:id="rId13"/>
    <p:sldId id="279" r:id="rId14"/>
    <p:sldId id="280" r:id="rId15"/>
    <p:sldId id="261" r:id="rId16"/>
    <p:sldId id="282" r:id="rId17"/>
    <p:sldId id="283" r:id="rId18"/>
    <p:sldId id="271" r:id="rId19"/>
    <p:sldId id="270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46F6AAC8-830C-4843-82CD-073C02CED74B}">
  <a:tblStyle styleId="{46F6AAC8-830C-4843-82CD-073C02CED7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-1088" y="-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33" Type="http://schemas.microsoft.com/office/2015/10/relationships/revisionInfo" Target="revisionInfo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396576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60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103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3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63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099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9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98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208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34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119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570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48" name="Shape 48" descr="social_google-01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 descr="social_linkedi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 descr="social_youtube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 descr="social_facebook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 descr="social_twitter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4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60" name="Shape 60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4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1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pic>
        <p:nvPicPr>
          <p:cNvPr id="72" name="Shape 72" descr="social_google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50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 descr="social_linkedi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550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 descr="social_youtube-0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1550" y="4196888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social_facebook-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25" y="3260550"/>
            <a:ext cx="317419" cy="31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 descr="social_twitter-0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2125" y="3728719"/>
            <a:ext cx="317419" cy="31741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4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agenda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826650" y="1708181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2"/>
          </p:nvPr>
        </p:nvSpPr>
        <p:spPr>
          <a:xfrm>
            <a:off x="826650" y="1999125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3"/>
          </p:nvPr>
        </p:nvSpPr>
        <p:spPr>
          <a:xfrm>
            <a:off x="4630950" y="1708181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4"/>
          </p:nvPr>
        </p:nvSpPr>
        <p:spPr>
          <a:xfrm>
            <a:off x="4630950" y="1999125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5"/>
          </p:nvPr>
        </p:nvSpPr>
        <p:spPr>
          <a:xfrm>
            <a:off x="826650" y="2325375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ubTitle" idx="6"/>
          </p:nvPr>
        </p:nvSpPr>
        <p:spPr>
          <a:xfrm>
            <a:off x="826650" y="2616319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7"/>
          </p:nvPr>
        </p:nvSpPr>
        <p:spPr>
          <a:xfrm>
            <a:off x="4630950" y="2325375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ubTitle" idx="8"/>
          </p:nvPr>
        </p:nvSpPr>
        <p:spPr>
          <a:xfrm>
            <a:off x="4630950" y="2616319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9"/>
          </p:nvPr>
        </p:nvSpPr>
        <p:spPr>
          <a:xfrm>
            <a:off x="826650" y="2942569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ubTitle" idx="13"/>
          </p:nvPr>
        </p:nvSpPr>
        <p:spPr>
          <a:xfrm>
            <a:off x="826650" y="3233513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14"/>
          </p:nvPr>
        </p:nvSpPr>
        <p:spPr>
          <a:xfrm>
            <a:off x="4630950" y="2942569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ubTitle" idx="15"/>
          </p:nvPr>
        </p:nvSpPr>
        <p:spPr>
          <a:xfrm>
            <a:off x="4630950" y="3233513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6"/>
          </p:nvPr>
        </p:nvSpPr>
        <p:spPr>
          <a:xfrm>
            <a:off x="826650" y="3559763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ubTitle" idx="17"/>
          </p:nvPr>
        </p:nvSpPr>
        <p:spPr>
          <a:xfrm>
            <a:off x="826650" y="3850706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8"/>
          </p:nvPr>
        </p:nvSpPr>
        <p:spPr>
          <a:xfrm>
            <a:off x="4630950" y="3559763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19"/>
          </p:nvPr>
        </p:nvSpPr>
        <p:spPr>
          <a:xfrm>
            <a:off x="4630950" y="3850706"/>
            <a:ext cx="3753900" cy="246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20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826650" y="1704884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graphic righ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6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left, text righ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64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graphic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ubTitle" idx="1"/>
          </p:nvPr>
        </p:nvSpPr>
        <p:spPr>
          <a:xfrm>
            <a:off x="4968475" y="2753153"/>
            <a:ext cx="3348900" cy="49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2"/>
          </p:nvPr>
        </p:nvSpPr>
        <p:spPr>
          <a:xfrm>
            <a:off x="4968350" y="3138578"/>
            <a:ext cx="3348900" cy="1341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ubTitle" idx="3"/>
          </p:nvPr>
        </p:nvSpPr>
        <p:spPr>
          <a:xfrm>
            <a:off x="826650" y="2753153"/>
            <a:ext cx="3348900" cy="49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4"/>
          </p:nvPr>
        </p:nvSpPr>
        <p:spPr>
          <a:xfrm>
            <a:off x="826525" y="3138578"/>
            <a:ext cx="3348900" cy="1341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,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ubTitle" idx="1"/>
          </p:nvPr>
        </p:nvSpPr>
        <p:spPr>
          <a:xfrm>
            <a:off x="4968475" y="1867647"/>
            <a:ext cx="3348900" cy="49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2"/>
          </p:nvPr>
        </p:nvSpPr>
        <p:spPr>
          <a:xfrm>
            <a:off x="4968350" y="2367377"/>
            <a:ext cx="3348900" cy="2074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ubTitle" idx="3"/>
          </p:nvPr>
        </p:nvSpPr>
        <p:spPr>
          <a:xfrm>
            <a:off x="826650" y="1867647"/>
            <a:ext cx="3348900" cy="49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4"/>
          </p:nvPr>
        </p:nvSpPr>
        <p:spPr>
          <a:xfrm>
            <a:off x="826525" y="2367377"/>
            <a:ext cx="3348900" cy="2074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5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graphic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ubTitle" idx="1"/>
          </p:nvPr>
        </p:nvSpPr>
        <p:spPr>
          <a:xfrm>
            <a:off x="826650" y="2644932"/>
            <a:ext cx="2208600" cy="57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826650" y="3110231"/>
            <a:ext cx="2208600" cy="121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subTitle" idx="3"/>
          </p:nvPr>
        </p:nvSpPr>
        <p:spPr>
          <a:xfrm>
            <a:off x="3467638" y="2644932"/>
            <a:ext cx="2208600" cy="57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4"/>
          </p:nvPr>
        </p:nvSpPr>
        <p:spPr>
          <a:xfrm>
            <a:off x="3467638" y="3110231"/>
            <a:ext cx="2208600" cy="121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5"/>
          </p:nvPr>
        </p:nvSpPr>
        <p:spPr>
          <a:xfrm>
            <a:off x="6108738" y="2644932"/>
            <a:ext cx="2208600" cy="57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6"/>
          </p:nvPr>
        </p:nvSpPr>
        <p:spPr>
          <a:xfrm>
            <a:off x="6108738" y="3110231"/>
            <a:ext cx="2208600" cy="121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, 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826650" y="1809825"/>
            <a:ext cx="2208600" cy="57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2"/>
          </p:nvPr>
        </p:nvSpPr>
        <p:spPr>
          <a:xfrm>
            <a:off x="826650" y="2332275"/>
            <a:ext cx="2208600" cy="121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3"/>
          </p:nvPr>
        </p:nvSpPr>
        <p:spPr>
          <a:xfrm>
            <a:off x="3467638" y="1809825"/>
            <a:ext cx="2208600" cy="57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4"/>
          </p:nvPr>
        </p:nvSpPr>
        <p:spPr>
          <a:xfrm>
            <a:off x="3467638" y="2332275"/>
            <a:ext cx="2208600" cy="121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ubTitle" idx="5"/>
          </p:nvPr>
        </p:nvSpPr>
        <p:spPr>
          <a:xfrm>
            <a:off x="6108738" y="1809825"/>
            <a:ext cx="2208600" cy="579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6"/>
          </p:nvPr>
        </p:nvSpPr>
        <p:spPr>
          <a:xfrm>
            <a:off x="6108738" y="2332275"/>
            <a:ext cx="2208600" cy="121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algn="ctr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36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ubTitle" idx="7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graphic bot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826650" y="1554319"/>
            <a:ext cx="7490700" cy="39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marL="457200" lvl="0" indent="-317500" algn="ctr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ic top, text bottom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26650" y="3909498"/>
            <a:ext cx="7490700" cy="39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7500" algn="ctr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op, logos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826650" y="1512056"/>
            <a:ext cx="7490700" cy="879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marL="457200" lvl="0" indent="-317500" algn="ctr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top, text bot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26650" y="3738063"/>
            <a:ext cx="7490700" cy="715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17500" algn="ctr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ctr" rtl="0">
              <a:spcBef>
                <a:spcPts val="48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ctr" rtl="0">
              <a:spcBef>
                <a:spcPts val="36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left, logos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826700" y="1625925"/>
            <a:ext cx="3585000" cy="2530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s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4732350" y="1625925"/>
            <a:ext cx="3585000" cy="2536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921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subTitle" idx="2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ofile left, text righ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4934725" y="2048925"/>
            <a:ext cx="3382500" cy="195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ubTitle" idx="2"/>
          </p:nvPr>
        </p:nvSpPr>
        <p:spPr>
          <a:xfrm>
            <a:off x="4943325" y="1834500"/>
            <a:ext cx="3382500" cy="328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ubTitle" idx="3"/>
          </p:nvPr>
        </p:nvSpPr>
        <p:spPr>
          <a:xfrm>
            <a:off x="826650" y="2625314"/>
            <a:ext cx="3112800" cy="1328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6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6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6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6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6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6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6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60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"/>
          </p:nvPr>
        </p:nvSpPr>
        <p:spPr>
          <a:xfrm>
            <a:off x="826650" y="929775"/>
            <a:ext cx="7490700" cy="32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u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821825" y="2171700"/>
            <a:ext cx="5943600" cy="68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1821825" y="3048000"/>
            <a:ext cx="5029200" cy="28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2"/>
          </p:nvPr>
        </p:nvSpPr>
        <p:spPr>
          <a:xfrm>
            <a:off x="1821825" y="3505200"/>
            <a:ext cx="4572000" cy="12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theme" Target="../theme/theme4.xml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 descr="logo_lar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2000" y="1505844"/>
            <a:ext cx="1455250" cy="470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826650" y="1360219"/>
            <a:ext cx="7490700" cy="3062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sz="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413050" y="4733944"/>
            <a:ext cx="76593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6" name="Shape 86" descr="logo_interior_black.png"/>
          <p:cNvPicPr preferRelativeResize="0"/>
          <p:nvPr/>
        </p:nvPicPr>
        <p:blipFill rotWithShape="1">
          <a:blip r:embed="rId19">
            <a:alphaModFix/>
          </a:blip>
          <a:srcRect t="396" b="386"/>
          <a:stretch/>
        </p:blipFill>
        <p:spPr>
          <a:xfrm>
            <a:off x="8327450" y="4819525"/>
            <a:ext cx="654674" cy="2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None/>
              <a:defRPr sz="2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en-us/red_hat_jboss_fuse/?version=6.3" TargetMode="External"/><Relationship Id="rId4" Type="http://schemas.openxmlformats.org/officeDocument/2006/relationships/hyperlink" Target="https://access.redhat.com/documentation/en-us/red_hat_jboss_fuse/6.3/html/apache_camel_component_reference/idu-jt400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java.sun.com/j2se/1.5.0/docs/api/java/util/concurrent/ScheduledExecutorService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819100" y="2171700"/>
            <a:ext cx="6434100" cy="2155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ESB Solution for Bank Mega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Based on Red Hat JBoss Fuse</a:t>
            </a:r>
            <a:endParaRPr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/>
              <a:t>Proof of Concept</a:t>
            </a:r>
            <a:endParaRPr sz="1200" b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/>
              <a:t>January 2018</a:t>
            </a:r>
            <a:endParaRPr sz="1200" b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875" y="1556000"/>
            <a:ext cx="932900" cy="9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Screenshots – Service Monitoring Console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10</a:t>
            </a:fld>
            <a:endParaRPr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8F67E9-5867-4997-9B22-D7FA87B4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50" y="731150"/>
            <a:ext cx="7490700" cy="38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09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Screenshots – Service Testing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11</a:t>
            </a:fld>
            <a:endParaRPr sz="1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B76A9EF-AC7C-40EC-9E18-9CFCC5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28" y="882075"/>
            <a:ext cx="6851544" cy="37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0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12</a:t>
            </a:fld>
            <a:endParaRPr sz="1000"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Clarification Questions from RFP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239" name="Shape 239"/>
          <p:cNvGraphicFramePr/>
          <p:nvPr>
            <p:extLst>
              <p:ext uri="{D42A27DB-BD31-4B8C-83A1-F6EECF244321}">
                <p14:modId xmlns:p14="http://schemas.microsoft.com/office/powerpoint/2010/main" val="759836891"/>
              </p:ext>
            </p:extLst>
          </p:nvPr>
        </p:nvGraphicFramePr>
        <p:xfrm>
          <a:off x="369887" y="876875"/>
          <a:ext cx="8404227" cy="2514449"/>
        </p:xfrm>
        <a:graphic>
          <a:graphicData uri="http://schemas.openxmlformats.org/drawingml/2006/table">
            <a:tbl>
              <a:tblPr>
                <a:noFill/>
                <a:tableStyleId>{46F6AAC8-830C-4843-82CD-073C02CED74B}</a:tableStyleId>
              </a:tblPr>
              <a:tblGrid>
                <a:gridCol w="5261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780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/>
                        <a:t>Q</a:t>
                      </a:r>
                      <a:r>
                        <a:rPr lang="en-US" b="1"/>
                        <a:t>uestion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Other than AS/400, what other databases/systems/applications/backends that will need to be integrated and exposed as service from ESB? (including the protocols of those systems)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38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/>
                        <a:t>How many services/processes that are going to be implemented in this project?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38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3.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How complex are those services/processes that are going to be implemented in this project?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4.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How many environments that are going to be implemented? (e.g. Development, SIT, UAT, Production, DRC.)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388020531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5. 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Is Bank Mega open to delopyment on cloud or must be on premise? Because Red Hat 3scale API Management has options for on-premise or on-cloud (SaaS) deployment.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23185529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13</a:t>
            </a:fld>
            <a:endParaRPr sz="1000"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Notes from POC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graphicFrame>
        <p:nvGraphicFramePr>
          <p:cNvPr id="239" name="Shape 239"/>
          <p:cNvGraphicFramePr/>
          <p:nvPr>
            <p:extLst>
              <p:ext uri="{D42A27DB-BD31-4B8C-83A1-F6EECF244321}">
                <p14:modId xmlns:p14="http://schemas.microsoft.com/office/powerpoint/2010/main" val="2241758615"/>
              </p:ext>
            </p:extLst>
          </p:nvPr>
        </p:nvGraphicFramePr>
        <p:xfrm>
          <a:off x="363682" y="876875"/>
          <a:ext cx="8414618" cy="1158209"/>
        </p:xfrm>
        <a:graphic>
          <a:graphicData uri="http://schemas.openxmlformats.org/drawingml/2006/table">
            <a:tbl>
              <a:tblPr>
                <a:noFill/>
                <a:tableStyleId>{46F6AAC8-830C-4843-82CD-073C02CED74B}</a:tableStyleId>
              </a:tblPr>
              <a:tblGrid>
                <a:gridCol w="5267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8878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No.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Note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Actual connection method used to access AS/400 is by using socket instead of Data Queue or Program Calls as planned.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The first message samples given at the start of PoC are obsolete, due to changes to the AS/400 itself.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23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14</a:t>
            </a:fld>
            <a:endParaRPr sz="1000"/>
          </a:p>
        </p:txBody>
      </p:sp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verpass"/>
                <a:ea typeface="Overpass"/>
                <a:cs typeface="Overpass"/>
                <a:sym typeface="Overpass"/>
              </a:rPr>
              <a:t>Future State</a:t>
            </a:r>
            <a:endParaRPr dirty="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74" y="763365"/>
            <a:ext cx="7227454" cy="349697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63895" y="3417454"/>
            <a:ext cx="481028" cy="8428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4052454" y="4260273"/>
            <a:ext cx="103909" cy="219363"/>
          </a:xfrm>
          <a:prstGeom prst="up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59906" y="4421525"/>
            <a:ext cx="973688" cy="216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 are here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1030" y="4077470"/>
            <a:ext cx="569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6">
                    <a:lumMod val="75000"/>
                  </a:schemeClr>
                </a:solidFill>
              </a:rPr>
              <a:t>AS/400</a:t>
            </a:r>
            <a:endParaRPr lang="en-US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5974" y="3594873"/>
            <a:ext cx="6402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>
                <a:solidFill>
                  <a:schemeClr val="accent6">
                    <a:lumMod val="75000"/>
                  </a:schemeClr>
                </a:solidFill>
              </a:rPr>
              <a:t>ISO8583</a:t>
            </a:r>
            <a:endParaRPr lang="en-US" sz="9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435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Overpass"/>
                <a:ea typeface="Overpass"/>
                <a:cs typeface="Overpass"/>
                <a:sym typeface="Overpass"/>
              </a:rPr>
              <a:t>R</a:t>
            </a:r>
            <a:r>
              <a:rPr lang="en-US">
                <a:latin typeface="Overpass"/>
                <a:ea typeface="Overpass"/>
                <a:cs typeface="Overpass"/>
                <a:sym typeface="Overpass"/>
              </a:rPr>
              <a:t>eference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15</a:t>
            </a:fld>
            <a:endParaRPr sz="1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2263923-7EA1-40EB-92D7-CEA07007E7A5}"/>
              </a:ext>
            </a:extLst>
          </p:cNvPr>
          <p:cNvSpPr txBox="1"/>
          <p:nvPr/>
        </p:nvSpPr>
        <p:spPr>
          <a:xfrm>
            <a:off x="639041" y="883227"/>
            <a:ext cx="7865918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Red Hat JBoss Fuse 6.3 Product Documentation - </a:t>
            </a:r>
            <a:r>
              <a:rPr lang="en-US" sz="1100">
                <a:hlinkClick r:id="rId3"/>
              </a:rPr>
              <a:t>https://access.redhat.com/documentation/en-us/red_hat_jboss_fuse/?version=6.3</a:t>
            </a:r>
            <a:endParaRPr lang="en-US" sz="1100"/>
          </a:p>
          <a:p>
            <a:pPr marL="342900" indent="-342900">
              <a:buFont typeface="+mj-lt"/>
              <a:buAutoNum type="arabicPeriod"/>
            </a:pPr>
            <a:endParaRPr lang="en-US" sz="1100"/>
          </a:p>
          <a:p>
            <a:pPr marL="342900" indent="-342900">
              <a:buFont typeface="+mj-lt"/>
              <a:buAutoNum type="arabicPeriod"/>
            </a:pPr>
            <a:r>
              <a:rPr lang="en-US"/>
              <a:t>JT/400 - Component Reference - </a:t>
            </a:r>
            <a:r>
              <a:rPr lang="en-US" sz="1100">
                <a:hlinkClick r:id="rId4"/>
              </a:rPr>
              <a:t>https://access.redhat.com/documentation/en-us/red_hat_jboss_fuse/6.3/html/apache_camel_component_reference/idu-jt400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2743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title"/>
          </p:nvPr>
        </p:nvSpPr>
        <p:spPr>
          <a:xfrm>
            <a:off x="1786275" y="1895025"/>
            <a:ext cx="5938800" cy="121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THANK YOU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7" name="Shape 307"/>
          <p:cNvSpPr txBox="1">
            <a:spLocks noGrp="1"/>
          </p:cNvSpPr>
          <p:nvPr>
            <p:ph type="subTitle" idx="1"/>
          </p:nvPr>
        </p:nvSpPr>
        <p:spPr>
          <a:xfrm>
            <a:off x="2276725" y="3264788"/>
            <a:ext cx="2378700" cy="30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plus.google.com/+RedHat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2"/>
          </p:nvPr>
        </p:nvSpPr>
        <p:spPr>
          <a:xfrm>
            <a:off x="2276725" y="3732403"/>
            <a:ext cx="2378700" cy="30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linkedin.com/company/red-hat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9" name="Shape 309"/>
          <p:cNvSpPr txBox="1">
            <a:spLocks noGrp="1"/>
          </p:cNvSpPr>
          <p:nvPr>
            <p:ph type="subTitle" idx="3"/>
          </p:nvPr>
        </p:nvSpPr>
        <p:spPr>
          <a:xfrm>
            <a:off x="2276725" y="4196878"/>
            <a:ext cx="2378700" cy="30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youtube.com/user/RedHatVideos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subTitle" idx="4"/>
          </p:nvPr>
        </p:nvSpPr>
        <p:spPr>
          <a:xfrm>
            <a:off x="5069150" y="3264788"/>
            <a:ext cx="2378700" cy="30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facebook.com/redhatinc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1" name="Shape 311"/>
          <p:cNvSpPr txBox="1">
            <a:spLocks noGrp="1"/>
          </p:cNvSpPr>
          <p:nvPr>
            <p:ph type="subTitle" idx="5"/>
          </p:nvPr>
        </p:nvSpPr>
        <p:spPr>
          <a:xfrm>
            <a:off x="5069150" y="3732403"/>
            <a:ext cx="2378700" cy="309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twitter.com/RedHatNews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Proof-of-Concept Scope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2</a:t>
            </a:fld>
            <a:endParaRPr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B4A9A26-B765-4E58-AFC9-93A727CEFBFB}"/>
              </a:ext>
            </a:extLst>
          </p:cNvPr>
          <p:cNvSpPr txBox="1"/>
          <p:nvPr/>
        </p:nvSpPr>
        <p:spPr>
          <a:xfrm>
            <a:off x="690996" y="924791"/>
            <a:ext cx="776200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Implement 2 simple services to expose the following functionalities in AS/400:</a:t>
            </a:r>
          </a:p>
          <a:p>
            <a:pPr marL="717550" indent="-177800">
              <a:buFont typeface="Arial" panose="020B0604020202020204" pitchFamily="34" charset="0"/>
              <a:buChar char="•"/>
            </a:pPr>
            <a:r>
              <a:rPr lang="en-US"/>
              <a:t>Balance Inquiry</a:t>
            </a:r>
          </a:p>
          <a:p>
            <a:pPr marL="717550" indent="-177800">
              <a:buFont typeface="Arial" panose="020B0604020202020204" pitchFamily="34" charset="0"/>
              <a:buChar char="•"/>
            </a:pPr>
            <a:r>
              <a:rPr lang="en-US"/>
              <a:t>Overbooking</a:t>
            </a:r>
          </a:p>
          <a:p>
            <a:pPr marL="717550" indent="-1778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Deployment and development will be done on Laptop connecting to AS/400 testbed on Bank Mega premise.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JBoss Fuse Connector Component used to connect to IBM AS/400: JT/400 or Netty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JT/400 mode of operations:</a:t>
            </a:r>
          </a:p>
          <a:p>
            <a:pPr marL="717550" lvl="6" indent="-177800">
              <a:buFont typeface="Arial" panose="020B0604020202020204" pitchFamily="34" charset="0"/>
              <a:buChar char="•"/>
            </a:pPr>
            <a:r>
              <a:rPr lang="en-US" sz="1200"/>
              <a:t>Data Queue Message Exchange</a:t>
            </a:r>
          </a:p>
          <a:p>
            <a:pPr marL="717550" lvl="6" indent="-177800">
              <a:buFont typeface="Arial" panose="020B0604020202020204" pitchFamily="34" charset="0"/>
              <a:buChar char="•"/>
            </a:pPr>
            <a:r>
              <a:rPr lang="en-US" sz="1200"/>
              <a:t>Remote Program 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Netty mode of operations:</a:t>
            </a:r>
          </a:p>
          <a:p>
            <a:pPr marL="717550" lvl="6" indent="-177800">
              <a:buFont typeface="Arial" panose="020B0604020202020204" pitchFamily="34" charset="0"/>
              <a:buChar char="•"/>
            </a:pPr>
            <a:r>
              <a:rPr lang="en-US" sz="1200"/>
              <a:t>Socket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id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3</a:t>
            </a:fld>
            <a:endParaRPr sz="1000"/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>
                <a:latin typeface="Overpass"/>
                <a:ea typeface="Overpass"/>
                <a:cs typeface="Overpass"/>
                <a:sym typeface="Overpass"/>
              </a:rPr>
              <a:t>Proof-of-Concept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id-ID">
                <a:latin typeface="Overpass"/>
                <a:ea typeface="Overpass"/>
                <a:cs typeface="Overpass"/>
                <a:sym typeface="Overpass"/>
              </a:rPr>
              <a:t>P</a:t>
            </a:r>
            <a:r>
              <a:rPr lang="en-US">
                <a:latin typeface="Overpass"/>
                <a:ea typeface="Overpass"/>
                <a:cs typeface="Overpass"/>
                <a:sym typeface="Overpass"/>
              </a:rPr>
              <a:t>lanned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Architecture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3992A6D-29FF-4701-BDBB-FD77E2DDE18A}"/>
              </a:ext>
            </a:extLst>
          </p:cNvPr>
          <p:cNvSpPr/>
          <p:nvPr/>
        </p:nvSpPr>
        <p:spPr>
          <a:xfrm>
            <a:off x="1270946" y="1833993"/>
            <a:ext cx="1132609" cy="394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Test Client</a:t>
            </a:r>
            <a:endParaRPr lang="id-ID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494494-C37B-4D4D-B414-B0529B0FB56A}"/>
              </a:ext>
            </a:extLst>
          </p:cNvPr>
          <p:cNvSpPr/>
          <p:nvPr/>
        </p:nvSpPr>
        <p:spPr>
          <a:xfrm>
            <a:off x="3647647" y="776719"/>
            <a:ext cx="841225" cy="25094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/>
              <a:t>Red Hat JBoss Fuse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00F911-4870-4BF4-8E47-2D2384776A50}"/>
              </a:ext>
            </a:extLst>
          </p:cNvPr>
          <p:cNvSpPr/>
          <p:nvPr/>
        </p:nvSpPr>
        <p:spPr>
          <a:xfrm>
            <a:off x="5626679" y="1491094"/>
            <a:ext cx="1387185" cy="1080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AS/400</a:t>
            </a:r>
            <a:endParaRPr lang="id-ID" sz="12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559BE5C-4168-4E38-BB8F-3B9360C289D5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403555" y="2031421"/>
            <a:ext cx="124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8EE7A39-1BBE-4427-BF94-A88EF57C700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8872" y="2031421"/>
            <a:ext cx="113780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3A520A1-3F09-4702-A164-E2B2EAC63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325650"/>
              </p:ext>
            </p:extLst>
          </p:nvPr>
        </p:nvGraphicFramePr>
        <p:xfrm>
          <a:off x="1277266" y="3674592"/>
          <a:ext cx="6589468" cy="931983"/>
        </p:xfrm>
        <a:graphic>
          <a:graphicData uri="http://schemas.openxmlformats.org/drawingml/2006/table">
            <a:tbl>
              <a:tblPr firstRow="1" bandRow="1">
                <a:tableStyleId>{46F6AAC8-830C-4843-82CD-073C02CED74B}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xmlns="" val="109666317"/>
                    </a:ext>
                  </a:extLst>
                </a:gridCol>
                <a:gridCol w="2337954">
                  <a:extLst>
                    <a:ext uri="{9D8B030D-6E8A-4147-A177-3AD203B41FA5}">
                      <a16:colId xmlns:a16="http://schemas.microsoft.com/office/drawing/2014/main" xmlns="" val="536754608"/>
                    </a:ext>
                  </a:extLst>
                </a:gridCol>
                <a:gridCol w="2308414">
                  <a:extLst>
                    <a:ext uri="{9D8B030D-6E8A-4147-A177-3AD203B41FA5}">
                      <a16:colId xmlns:a16="http://schemas.microsoft.com/office/drawing/2014/main" xmlns="" val="2746850973"/>
                    </a:ext>
                  </a:extLst>
                </a:gridCol>
              </a:tblGrid>
              <a:tr h="310661">
                <a:tc>
                  <a:txBody>
                    <a:bodyPr/>
                    <a:lstStyle/>
                    <a:p>
                      <a:r>
                        <a:rPr lang="en-US" sz="1100" b="1"/>
                        <a:t>Middleware Platform</a:t>
                      </a:r>
                      <a:endParaRPr lang="id-ID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Red Hat JBoss Fuse 6.3 on Karaf</a:t>
                      </a:r>
                      <a:endParaRPr lang="id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100"/>
                        <a:t>Laptop – Intel Core i5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018559"/>
                  </a:ext>
                </a:extLst>
              </a:tr>
              <a:tr h="310661">
                <a:tc>
                  <a:txBody>
                    <a:bodyPr/>
                    <a:lstStyle/>
                    <a:p>
                      <a:r>
                        <a:rPr lang="en-US" sz="1100" b="1"/>
                        <a:t>Service Consumer</a:t>
                      </a:r>
                      <a:endParaRPr lang="id-ID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Swagger / Postman</a:t>
                      </a:r>
                      <a:endParaRPr lang="id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100"/>
                        <a:t>Laptop – Intel Core i5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75758213"/>
                  </a:ext>
                </a:extLst>
              </a:tr>
              <a:tr h="310661">
                <a:tc>
                  <a:txBody>
                    <a:bodyPr/>
                    <a:lstStyle/>
                    <a:p>
                      <a:r>
                        <a:rPr lang="en-US" sz="1100" b="1"/>
                        <a:t>Service Provider</a:t>
                      </a:r>
                      <a:endParaRPr lang="id-ID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IBM AS/400</a:t>
                      </a:r>
                      <a:endParaRPr lang="id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100"/>
                        <a:t>Development Server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5333822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B6A8DD-5282-43A3-8BAF-35F0CCCB303D}"/>
              </a:ext>
            </a:extLst>
          </p:cNvPr>
          <p:cNvSpPr txBox="1"/>
          <p:nvPr/>
        </p:nvSpPr>
        <p:spPr>
          <a:xfrm>
            <a:off x="2628366" y="2150915"/>
            <a:ext cx="7944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700"/>
              <a:t>REST / JSON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767CD6-39B6-4420-BB97-419C891556D7}"/>
              </a:ext>
            </a:extLst>
          </p:cNvPr>
          <p:cNvSpPr txBox="1"/>
          <p:nvPr/>
        </p:nvSpPr>
        <p:spPr>
          <a:xfrm>
            <a:off x="4655130" y="2147031"/>
            <a:ext cx="794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700"/>
              <a:t>Data Queues / Program Calls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>
                <a:latin typeface="Overpass"/>
                <a:ea typeface="Overpass"/>
                <a:cs typeface="Overpass"/>
                <a:sym typeface="Overpass"/>
              </a:rPr>
              <a:t>D</a:t>
            </a:r>
            <a:r>
              <a:rPr lang="en-US">
                <a:latin typeface="Overpass"/>
                <a:ea typeface="Overpass"/>
                <a:cs typeface="Overpass"/>
                <a:sym typeface="Overpass"/>
              </a:rPr>
              <a:t>ata Queue Message Exchange Reference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4</a:t>
            </a:fld>
            <a:endParaRPr sz="10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227E458-E801-4D51-9FB5-AF78F3C61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509476"/>
              </p:ext>
            </p:extLst>
          </p:nvPr>
        </p:nvGraphicFramePr>
        <p:xfrm>
          <a:off x="599209" y="1134574"/>
          <a:ext cx="7910946" cy="3506902"/>
        </p:xfrm>
        <a:graphic>
          <a:graphicData uri="http://schemas.openxmlformats.org/drawingml/2006/table">
            <a:tbl>
              <a:tblPr firstRow="1" bandRow="1">
                <a:tableStyleId>{46F6AAC8-830C-4843-82CD-073C02CED74B}</a:tableStyleId>
              </a:tblPr>
              <a:tblGrid>
                <a:gridCol w="1551709">
                  <a:extLst>
                    <a:ext uri="{9D8B030D-6E8A-4147-A177-3AD203B41FA5}">
                      <a16:colId xmlns:a16="http://schemas.microsoft.com/office/drawing/2014/main" xmlns="" val="271342351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788035494"/>
                    </a:ext>
                  </a:extLst>
                </a:gridCol>
                <a:gridCol w="4530437">
                  <a:extLst>
                    <a:ext uri="{9D8B030D-6E8A-4147-A177-3AD203B41FA5}">
                      <a16:colId xmlns:a16="http://schemas.microsoft.com/office/drawing/2014/main" xmlns="" val="1942599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id-ID" sz="1000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000" b="1">
                          <a:effectLst/>
                        </a:rPr>
                        <a:t>Default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0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5173397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ccsid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default system CCSID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Specifies the CCSID to use for the connection with the AS/400 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1799389"/>
                  </a:ext>
                </a:extLst>
              </a:tr>
              <a:tr h="292326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Specifies the data format for sending messages valid options are: text(represented by String) and binary (represented by byte[])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1952602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consumer.delay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Delay in milliseconds between each poll.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1642820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consumer.initialDelay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Milliseconds before polling starts.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8954734"/>
                  </a:ext>
                </a:extLst>
              </a:tr>
              <a:tr h="292326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consumer.userFixedDelay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true to use fixed delay between polls, otherwise fixed rate is used. See </a:t>
                      </a:r>
                      <a:r>
                        <a:rPr lang="en-US" sz="900" u="none" strike="noStrike">
                          <a:solidFill>
                            <a:srgbClr val="0066CC"/>
                          </a:solidFill>
                          <a:effectLst/>
                          <a:hlinkClick r:id="rId3"/>
                        </a:rPr>
                        <a:t>ScheduledExecutorService</a:t>
                      </a:r>
                      <a:r>
                        <a:rPr lang="en-US" sz="900" u="none" strike="noStrike">
                          <a:solidFill>
                            <a:srgbClr val="0066CC"/>
                          </a:solidFill>
                          <a:effectLst/>
                        </a:rPr>
                        <a:t> </a:t>
                      </a:r>
                      <a:r>
                        <a:rPr lang="en-US" sz="900">
                          <a:effectLst/>
                        </a:rPr>
                        <a:t>in JDK for details.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148029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guiAvailable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2.8:</a:t>
                      </a:r>
                      <a:r>
                        <a:rPr lang="en-US" sz="900">
                          <a:effectLst/>
                        </a:rPr>
                        <a:t> Specifies whether AS/400 prompting is enabled in the environment running Camel.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5955022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keyed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2.10</a:t>
                      </a:r>
                      <a:r>
                        <a:rPr lang="en-US" sz="900">
                          <a:effectLst/>
                        </a:rPr>
                        <a:t>: Whether to use keyed or non-keyed data queues.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6223815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searchKey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2.10</a:t>
                      </a:r>
                      <a:r>
                        <a:rPr lang="en-US" sz="900">
                          <a:effectLst/>
                        </a:rPr>
                        <a:t>: Search key for keyed data queues.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54180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searchType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2.10</a:t>
                      </a:r>
                      <a:r>
                        <a:rPr lang="en-US" sz="900">
                          <a:effectLst/>
                        </a:rPr>
                        <a:t>: Search type which can be a value of EQ, NE, LT, LE, GT, or 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0392216"/>
                  </a:ext>
                </a:extLst>
              </a:tr>
              <a:tr h="394640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connectionPool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AS400ConnectionPoolinstance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2.10</a:t>
                      </a:r>
                      <a:r>
                        <a:rPr lang="en-US" sz="900">
                          <a:effectLst/>
                        </a:rPr>
                        <a:t>: Reference to an com.ibm.as400.access.AS400ConnectionPool instance in the Registry. This is used for obtaining connections to the AS/400 system. The look up notation ('#' character) should be used.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8732758"/>
                  </a:ext>
                </a:extLst>
              </a:tr>
              <a:tr h="291263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secured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2.16:</a:t>
                      </a:r>
                      <a:r>
                        <a:rPr lang="en-US" sz="900">
                          <a:effectLst/>
                        </a:rPr>
                        <a:t> Whether to use SSL connections to the AS/400.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6659498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AD3141DF-BB44-45EB-9DB5-A9C3045B9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537273"/>
              </p:ext>
            </p:extLst>
          </p:nvPr>
        </p:nvGraphicFramePr>
        <p:xfrm>
          <a:off x="599209" y="764575"/>
          <a:ext cx="7910946" cy="255986"/>
        </p:xfrm>
        <a:graphic>
          <a:graphicData uri="http://schemas.openxmlformats.org/drawingml/2006/table">
            <a:tbl>
              <a:tblPr firstRow="1" bandRow="1">
                <a:tableStyleId>{46F6AAC8-830C-4843-82CD-073C02CED74B}</a:tableStyleId>
              </a:tblPr>
              <a:tblGrid>
                <a:gridCol w="938647">
                  <a:extLst>
                    <a:ext uri="{9D8B030D-6E8A-4147-A177-3AD203B41FA5}">
                      <a16:colId xmlns:a16="http://schemas.microsoft.com/office/drawing/2014/main" xmlns="" val="3741854897"/>
                    </a:ext>
                  </a:extLst>
                </a:gridCol>
                <a:gridCol w="6972299">
                  <a:extLst>
                    <a:ext uri="{9D8B030D-6E8A-4147-A177-3AD203B41FA5}">
                      <a16:colId xmlns:a16="http://schemas.microsoft.com/office/drawing/2014/main" xmlns="" val="1987021521"/>
                    </a:ext>
                  </a:extLst>
                </a:gridCol>
              </a:tblGrid>
              <a:tr h="255986">
                <a:tc>
                  <a:txBody>
                    <a:bodyPr/>
                    <a:lstStyle/>
                    <a:p>
                      <a:r>
                        <a:rPr lang="en-US" sz="1050" b="1"/>
                        <a:t>URI</a:t>
                      </a:r>
                      <a:endParaRPr lang="id-ID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050"/>
                        <a:t>jt400://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user</a:t>
                      </a:r>
                      <a:r>
                        <a:rPr lang="id-ID" sz="1050"/>
                        <a:t>: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password</a:t>
                      </a:r>
                      <a:r>
                        <a:rPr lang="id-ID" sz="1050"/>
                        <a:t>@system/QSYS.LIB/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LIBRARY</a:t>
                      </a:r>
                      <a:r>
                        <a:rPr lang="id-ID" sz="1050"/>
                        <a:t>.LIB/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QUEUE</a:t>
                      </a:r>
                      <a:r>
                        <a:rPr lang="id-ID" sz="1050"/>
                        <a:t>.DTAQ[?options]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921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60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Remote Program Call Reference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5</a:t>
            </a:fld>
            <a:endParaRPr sz="10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227E458-E801-4D51-9FB5-AF78F3C61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109074"/>
              </p:ext>
            </p:extLst>
          </p:nvPr>
        </p:nvGraphicFramePr>
        <p:xfrm>
          <a:off x="599209" y="1134574"/>
          <a:ext cx="7910946" cy="1999205"/>
        </p:xfrm>
        <a:graphic>
          <a:graphicData uri="http://schemas.openxmlformats.org/drawingml/2006/table">
            <a:tbl>
              <a:tblPr firstRow="1" bandRow="1">
                <a:tableStyleId>{46F6AAC8-830C-4843-82CD-073C02CED74B}</a:tableStyleId>
              </a:tblPr>
              <a:tblGrid>
                <a:gridCol w="1551709">
                  <a:extLst>
                    <a:ext uri="{9D8B030D-6E8A-4147-A177-3AD203B41FA5}">
                      <a16:colId xmlns:a16="http://schemas.microsoft.com/office/drawing/2014/main" xmlns="" val="271342351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xmlns="" val="788035494"/>
                    </a:ext>
                  </a:extLst>
                </a:gridCol>
                <a:gridCol w="4530437">
                  <a:extLst>
                    <a:ext uri="{9D8B030D-6E8A-4147-A177-3AD203B41FA5}">
                      <a16:colId xmlns:a16="http://schemas.microsoft.com/office/drawing/2014/main" xmlns="" val="1942599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id-ID" sz="1000" b="1">
                          <a:effectLst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000" b="1">
                          <a:effectLst/>
                        </a:rPr>
                        <a:t>Default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d-ID" sz="1000" b="1">
                          <a:effectLst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85173397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outputFieldsIdx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id-ID" sz="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Specifies which fields (program parameters) are output parameters.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1799389"/>
                  </a:ext>
                </a:extLst>
              </a:tr>
              <a:tr h="292326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fieldsLength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endParaRPr lang="id-ID" sz="9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>
                          <a:effectLst/>
                        </a:rPr>
                        <a:t>Specifies the fields (program parameters) length as in the AS/400 program definition.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1952602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2.10</a:t>
                      </a:r>
                      <a:r>
                        <a:rPr lang="en-US" sz="900">
                          <a:effectLst/>
                        </a:rPr>
                        <a:t>: Specifies the data format for sending messages valid options are: text (represented by String) and binary(represented by byte[])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61642820"/>
                  </a:ext>
                </a:extLst>
              </a:tr>
              <a:tr h="190012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guiAvailable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2.8</a:t>
                      </a:r>
                      <a:r>
                        <a:rPr lang="en-US" sz="900">
                          <a:effectLst/>
                        </a:rPr>
                        <a:t>: Specifies whether AS/400 prompting is enabled in the environment running Camel.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8954734"/>
                  </a:ext>
                </a:extLst>
              </a:tr>
              <a:tr h="292326"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connectionPool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d-ID" sz="900">
                          <a:effectLst/>
                        </a:rPr>
                        <a:t>AS400ConnectionPoolinstance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1">
                          <a:effectLst/>
                        </a:rPr>
                        <a:t>Camel 2.10</a:t>
                      </a:r>
                      <a:r>
                        <a:rPr lang="en-US" sz="900">
                          <a:effectLst/>
                        </a:rPr>
                        <a:t>: Reference to an com.ibm.as400.access.AS400ConnectionPool instance in the Registry. This is used for obtaining connections to the AS/400 system. The look up notation ('#' character) should be used.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3148029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AD3141DF-BB44-45EB-9DB5-A9C3045B9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45318"/>
              </p:ext>
            </p:extLst>
          </p:nvPr>
        </p:nvGraphicFramePr>
        <p:xfrm>
          <a:off x="599209" y="764575"/>
          <a:ext cx="7910946" cy="255986"/>
        </p:xfrm>
        <a:graphic>
          <a:graphicData uri="http://schemas.openxmlformats.org/drawingml/2006/table">
            <a:tbl>
              <a:tblPr firstRow="1" bandRow="1">
                <a:tableStyleId>{46F6AAC8-830C-4843-82CD-073C02CED74B}</a:tableStyleId>
              </a:tblPr>
              <a:tblGrid>
                <a:gridCol w="938647">
                  <a:extLst>
                    <a:ext uri="{9D8B030D-6E8A-4147-A177-3AD203B41FA5}">
                      <a16:colId xmlns:a16="http://schemas.microsoft.com/office/drawing/2014/main" xmlns="" val="3741854897"/>
                    </a:ext>
                  </a:extLst>
                </a:gridCol>
                <a:gridCol w="6972299">
                  <a:extLst>
                    <a:ext uri="{9D8B030D-6E8A-4147-A177-3AD203B41FA5}">
                      <a16:colId xmlns:a16="http://schemas.microsoft.com/office/drawing/2014/main" xmlns="" val="1987021521"/>
                    </a:ext>
                  </a:extLst>
                </a:gridCol>
              </a:tblGrid>
              <a:tr h="255986">
                <a:tc>
                  <a:txBody>
                    <a:bodyPr/>
                    <a:lstStyle/>
                    <a:p>
                      <a:r>
                        <a:rPr lang="en-US" sz="1050" b="1"/>
                        <a:t>URI</a:t>
                      </a:r>
                      <a:endParaRPr lang="id-ID" sz="105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1050"/>
                        <a:t>jt400://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user</a:t>
                      </a:r>
                      <a:r>
                        <a:rPr lang="id-ID" sz="1050"/>
                        <a:t>: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password</a:t>
                      </a:r>
                      <a:r>
                        <a:rPr lang="id-ID" sz="1050"/>
                        <a:t>@system/QSYS.LIB/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LIBRARY</a:t>
                      </a:r>
                      <a:r>
                        <a:rPr lang="id-ID" sz="1050"/>
                        <a:t>.LIB/</a:t>
                      </a:r>
                      <a:r>
                        <a:rPr lang="id-ID" sz="1050">
                          <a:solidFill>
                            <a:schemeClr val="accent6"/>
                          </a:solidFill>
                        </a:rPr>
                        <a:t>program</a:t>
                      </a:r>
                      <a:r>
                        <a:rPr lang="id-ID" sz="1050"/>
                        <a:t>.PGM[?options]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0921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47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6</a:t>
            </a:fld>
            <a:endParaRPr sz="1000"/>
          </a:p>
        </p:txBody>
      </p:sp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US">
                <a:latin typeface="Overpass"/>
                <a:ea typeface="Overpass"/>
                <a:cs typeface="Overpass"/>
                <a:sym typeface="Overpass"/>
              </a:rPr>
              <a:t>Proof-of-Concept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id-ID">
                <a:latin typeface="Overpass"/>
                <a:ea typeface="Overpass"/>
                <a:cs typeface="Overpass"/>
                <a:sym typeface="Overpass"/>
              </a:rPr>
              <a:t>A</a:t>
            </a:r>
            <a:r>
              <a:rPr lang="en-US">
                <a:latin typeface="Overpass"/>
                <a:ea typeface="Overpass"/>
                <a:cs typeface="Overpass"/>
                <a:sym typeface="Overpass"/>
              </a:rPr>
              <a:t>ctual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Architecture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3992A6D-29FF-4701-BDBB-FD77E2DDE18A}"/>
              </a:ext>
            </a:extLst>
          </p:cNvPr>
          <p:cNvSpPr/>
          <p:nvPr/>
        </p:nvSpPr>
        <p:spPr>
          <a:xfrm>
            <a:off x="1270946" y="1833993"/>
            <a:ext cx="1132609" cy="3948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/>
              <a:t>Test Client</a:t>
            </a:r>
            <a:endParaRPr lang="id-ID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6494494-C37B-4D4D-B414-B0529B0FB56A}"/>
              </a:ext>
            </a:extLst>
          </p:cNvPr>
          <p:cNvSpPr/>
          <p:nvPr/>
        </p:nvSpPr>
        <p:spPr>
          <a:xfrm>
            <a:off x="3647647" y="776719"/>
            <a:ext cx="841225" cy="25094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/>
              <a:t>Red Hat JBoss Fuse</a:t>
            </a:r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D00F911-4870-4BF4-8E47-2D2384776A50}"/>
              </a:ext>
            </a:extLst>
          </p:cNvPr>
          <p:cNvSpPr/>
          <p:nvPr/>
        </p:nvSpPr>
        <p:spPr>
          <a:xfrm>
            <a:off x="5626679" y="1491094"/>
            <a:ext cx="1387185" cy="1080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AS/400</a:t>
            </a:r>
            <a:endParaRPr lang="id-ID" sz="12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8559BE5C-4168-4E38-BB8F-3B9360C289D5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403555" y="2031421"/>
            <a:ext cx="12440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8EE7A39-1BBE-4427-BF94-A88EF57C7003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4488872" y="2031421"/>
            <a:ext cx="113780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B3A520A1-3F09-4702-A164-E2B2EAC63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75366"/>
              </p:ext>
            </p:extLst>
          </p:nvPr>
        </p:nvGraphicFramePr>
        <p:xfrm>
          <a:off x="1277266" y="3674592"/>
          <a:ext cx="6589468" cy="931983"/>
        </p:xfrm>
        <a:graphic>
          <a:graphicData uri="http://schemas.openxmlformats.org/drawingml/2006/table">
            <a:tbl>
              <a:tblPr firstRow="1" bandRow="1">
                <a:tableStyleId>{46F6AAC8-830C-4843-82CD-073C02CED74B}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xmlns="" val="109666317"/>
                    </a:ext>
                  </a:extLst>
                </a:gridCol>
                <a:gridCol w="2337954">
                  <a:extLst>
                    <a:ext uri="{9D8B030D-6E8A-4147-A177-3AD203B41FA5}">
                      <a16:colId xmlns:a16="http://schemas.microsoft.com/office/drawing/2014/main" xmlns="" val="536754608"/>
                    </a:ext>
                  </a:extLst>
                </a:gridCol>
                <a:gridCol w="2308414">
                  <a:extLst>
                    <a:ext uri="{9D8B030D-6E8A-4147-A177-3AD203B41FA5}">
                      <a16:colId xmlns:a16="http://schemas.microsoft.com/office/drawing/2014/main" xmlns="" val="2746850973"/>
                    </a:ext>
                  </a:extLst>
                </a:gridCol>
              </a:tblGrid>
              <a:tr h="310661">
                <a:tc>
                  <a:txBody>
                    <a:bodyPr/>
                    <a:lstStyle/>
                    <a:p>
                      <a:r>
                        <a:rPr lang="en-US" sz="1100" b="1"/>
                        <a:t>Middleware Platform</a:t>
                      </a:r>
                      <a:endParaRPr lang="id-ID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Red Hat JBoss Fuse 6.3 on Karaf</a:t>
                      </a:r>
                      <a:endParaRPr lang="id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100"/>
                        <a:t>Laptop – Intel Core i5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94018559"/>
                  </a:ext>
                </a:extLst>
              </a:tr>
              <a:tr h="310661">
                <a:tc>
                  <a:txBody>
                    <a:bodyPr/>
                    <a:lstStyle/>
                    <a:p>
                      <a:r>
                        <a:rPr lang="en-US" sz="1100" b="1"/>
                        <a:t>Service Consumer</a:t>
                      </a:r>
                      <a:endParaRPr lang="id-ID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SoapUI</a:t>
                      </a:r>
                      <a:endParaRPr lang="id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100"/>
                        <a:t>Laptop – Intel Core i5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75758213"/>
                  </a:ext>
                </a:extLst>
              </a:tr>
              <a:tr h="310661">
                <a:tc>
                  <a:txBody>
                    <a:bodyPr/>
                    <a:lstStyle/>
                    <a:p>
                      <a:r>
                        <a:rPr lang="en-US" sz="1100" b="1"/>
                        <a:t>Service Provider</a:t>
                      </a:r>
                      <a:endParaRPr lang="id-ID" sz="11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IBM AS/400</a:t>
                      </a:r>
                      <a:endParaRPr lang="id-ID" sz="11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d-ID" sz="1100"/>
                        <a:t>Development Server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5333822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BB6A8DD-5282-43A3-8BAF-35F0CCCB303D}"/>
              </a:ext>
            </a:extLst>
          </p:cNvPr>
          <p:cNvSpPr txBox="1"/>
          <p:nvPr/>
        </p:nvSpPr>
        <p:spPr>
          <a:xfrm>
            <a:off x="2628366" y="2150915"/>
            <a:ext cx="7944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rgbClr val="FF0000"/>
                </a:solidFill>
              </a:rPr>
              <a:t>HTTP / SOAP</a:t>
            </a:r>
            <a:endParaRPr lang="id-ID" sz="70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E767CD6-39B6-4420-BB97-419C891556D7}"/>
              </a:ext>
            </a:extLst>
          </p:cNvPr>
          <p:cNvSpPr txBox="1"/>
          <p:nvPr/>
        </p:nvSpPr>
        <p:spPr>
          <a:xfrm>
            <a:off x="4655130" y="2147031"/>
            <a:ext cx="7944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rgbClr val="FF0000"/>
                </a:solidFill>
              </a:rPr>
              <a:t>Socket</a:t>
            </a:r>
            <a:endParaRPr lang="id-ID" sz="7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4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Screenshots – Source Code View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7</a:t>
            </a:fld>
            <a:endParaRPr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525305-5525-40A4-9B00-C955E968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78" y="766578"/>
            <a:ext cx="7034645" cy="37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3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Screenshots – Service Flow Diagram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8</a:t>
            </a:fld>
            <a:endParaRPr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F898786-868C-4932-8B0D-8A36E524F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34" y="742139"/>
            <a:ext cx="6592132" cy="365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214025" y="191450"/>
            <a:ext cx="7490700" cy="539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pass"/>
                <a:ea typeface="Overpass"/>
                <a:cs typeface="Overpass"/>
                <a:sym typeface="Overpass"/>
              </a:rPr>
              <a:t>Screenshots – Admin Console Login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103328" y="4733944"/>
            <a:ext cx="3606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/>
              <a:t>9</a:t>
            </a:fld>
            <a:endParaRPr sz="1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32DF3E-5645-4B1B-B87C-94943060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5" y="823993"/>
            <a:ext cx="7182050" cy="38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616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osing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804</Words>
  <Application>Microsoft Macintosh PowerPoint</Application>
  <PresentationFormat>On-screen Show (16:9)</PresentationFormat>
  <Paragraphs>160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Proxima Nova</vt:lpstr>
      <vt:lpstr>Overpass</vt:lpstr>
      <vt:lpstr>Simple Light</vt:lpstr>
      <vt:lpstr>Title</vt:lpstr>
      <vt:lpstr>Closing</vt:lpstr>
      <vt:lpstr>Content</vt:lpstr>
      <vt:lpstr>ESB Solution for Bank Mega Based on Red Hat JBoss Fuse Proof of Concept   January 2018 </vt:lpstr>
      <vt:lpstr>Proof-of-Concept Scope</vt:lpstr>
      <vt:lpstr>Proof-of-Concept Planned Architecture</vt:lpstr>
      <vt:lpstr>Data Queue Message Exchange Reference</vt:lpstr>
      <vt:lpstr>Remote Program Call Reference</vt:lpstr>
      <vt:lpstr>Proof-of-Concept Actual Architecture</vt:lpstr>
      <vt:lpstr>Screenshots – Source Code View</vt:lpstr>
      <vt:lpstr>Screenshots – Service Flow Diagram</vt:lpstr>
      <vt:lpstr>Screenshots – Admin Console Login</vt:lpstr>
      <vt:lpstr>Screenshots – Service Monitoring Console</vt:lpstr>
      <vt:lpstr>Screenshots – Service Testing</vt:lpstr>
      <vt:lpstr>Clarification Questions from RFP</vt:lpstr>
      <vt:lpstr>Notes from POC</vt:lpstr>
      <vt:lpstr>Future State</vt:lpstr>
      <vt:lpstr>Reference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ESB Solution for Bank Mega Based on Red Hat JBoss Fuse Proof of Concept   January 2018 </dc:title>
  <cp:lastModifiedBy>Red Hat</cp:lastModifiedBy>
  <cp:revision>28</cp:revision>
  <dcterms:modified xsi:type="dcterms:W3CDTF">2018-02-05T10:45:14Z</dcterms:modified>
</cp:coreProperties>
</file>